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3" r:id="rId9"/>
    <p:sldId id="268" r:id="rId10"/>
    <p:sldId id="266" r:id="rId11"/>
    <p:sldId id="262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6267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2892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99428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054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24588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76769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47218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0221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848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9815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4423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5834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530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7026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844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7999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837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jent.com.pl/app/appStowarzyszenieS/publikacje/1996/7/290.pdf" TargetMode="External"/><Relationship Id="rId3" Type="http://schemas.openxmlformats.org/officeDocument/2006/relationships/hyperlink" Target="https://edu.pjwstk.edu.pl/wyklady/ppb/scb/main52.html" TargetMode="External"/><Relationship Id="rId7" Type="http://schemas.openxmlformats.org/officeDocument/2006/relationships/hyperlink" Target="https://www.biznes.gov.pl/pl/publikacje/2625-sprzedaz-przedsiebiorstwa-lub-jego-zorganizowanej-czesci-na-rzecz-istniejacej-spolki-osobowej-lub-kapitalowej" TargetMode="External"/><Relationship Id="rId2" Type="http://schemas.openxmlformats.org/officeDocument/2006/relationships/hyperlink" Target="http://isap.sejm.gov.pl/isap.nsf/download.xsp/WDU19640160093/U/D19640093Lj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for.pl/prawo/umowy/pelnomocnictwo/228774,Rodzaje-pelnomocnictw.html" TargetMode="External"/><Relationship Id="rId11" Type="http://schemas.openxmlformats.org/officeDocument/2006/relationships/image" Target="../media/image15.jpeg"/><Relationship Id="rId5" Type="http://schemas.openxmlformats.org/officeDocument/2006/relationships/hyperlink" Target="https://msp.money.pl/wiadomosci/pelnomocnik-kim-jest-i-jakie-sa-rodzaje-pelnomocnictwa-6336971686000257a.html" TargetMode="External"/><Relationship Id="rId10" Type="http://schemas.openxmlformats.org/officeDocument/2006/relationships/hyperlink" Target="https://www.aplikuj.pl/porady-dla-pracownikow/2363/czym-jest-pelnomocnictwo-i-jakie-sa-jego-rodzaje-upowaznienie-a-pelnomocnictwo-roznice" TargetMode="External"/><Relationship Id="rId4" Type="http://schemas.openxmlformats.org/officeDocument/2006/relationships/hyperlink" Target="https://pl.wikipedia.org/wiki/Uznanie_za_zmar%C5%82ego" TargetMode="External"/><Relationship Id="rId9" Type="http://schemas.openxmlformats.org/officeDocument/2006/relationships/hyperlink" Target="https://poradnikpracownika.pl/-uznanie-za-zmarlego-sadowe-potwierdzenie-ze-ktos-nie-zyj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ANALIZA PRAWNA PRZYPADKU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643192" cy="1752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WEB QUEST JEST PRZEZNACZONY </a:t>
            </a:r>
          </a:p>
          <a:p>
            <a:r>
              <a:rPr lang="pl-PL" dirty="0">
                <a:solidFill>
                  <a:schemeClr val="tx1"/>
                </a:solidFill>
              </a:rPr>
              <a:t>DLA KLAS SZKOŁY POLICEALNEJ O KIERUNKU ADMINISTRACYJNYM</a:t>
            </a:r>
          </a:p>
        </p:txBody>
      </p:sp>
      <p:pic>
        <p:nvPicPr>
          <p:cNvPr id="28674" name="Picture 2" descr="RIO. Prawo nie może działać wstecz - Prawo i finan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584" y="29350"/>
            <a:ext cx="3744416" cy="2062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78" name="Picture 6" descr="Polski Związek Działkowców - Praw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800" y="4766180"/>
            <a:ext cx="1800200" cy="2091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41168"/>
            <a:ext cx="2462244" cy="1772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456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Porównajcie między grupami, czy proponujecie te same rozwiązania, czy się czymś różnią. </a:t>
            </a:r>
          </a:p>
          <a:p>
            <a:pPr algn="just"/>
            <a:r>
              <a:rPr lang="pl-PL" dirty="0"/>
              <a:t>Zastanówcie się i wspólnie wskażcie, które elementy zadania były dla Was najtrudniejsze do wykonania, a które najłatwiejsze i dlaczego?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>
                <a:hlinkClick r:id="rId2"/>
              </a:rPr>
              <a:t>http://isap.sejm.gov.pl/isap.nsf/download.xsp/WDU19640160093/U/D19640093Lj.pdf</a:t>
            </a:r>
            <a:r>
              <a:rPr lang="pl-PL" b="1" dirty="0"/>
              <a:t> </a:t>
            </a:r>
          </a:p>
          <a:p>
            <a:pPr>
              <a:buNone/>
            </a:pPr>
            <a:r>
              <a:rPr lang="pl-PL" b="1" dirty="0"/>
              <a:t>    Księga I, Tytuł II; </a:t>
            </a:r>
          </a:p>
          <a:p>
            <a:pPr>
              <a:buNone/>
            </a:pPr>
            <a:r>
              <a:rPr lang="pl-PL" b="1" dirty="0"/>
              <a:t>    Księga I, Tytuł IV; </a:t>
            </a:r>
          </a:p>
          <a:p>
            <a:pPr>
              <a:buNone/>
            </a:pPr>
            <a:r>
              <a:rPr lang="pl-PL" b="1" dirty="0"/>
              <a:t>    Księga III, Tytuł VIII.</a:t>
            </a:r>
          </a:p>
          <a:p>
            <a:r>
              <a:rPr lang="pl-PL" b="1" dirty="0">
                <a:hlinkClick r:id="rId3"/>
              </a:rPr>
              <a:t>https://edu.pjwstk.edu.pl/wyklady/ppb/scb/main52.html</a:t>
            </a:r>
            <a:endParaRPr lang="pl-PL" b="1" dirty="0"/>
          </a:p>
          <a:p>
            <a:r>
              <a:rPr lang="pl-PL" b="1" dirty="0">
                <a:hlinkClick r:id="rId4"/>
              </a:rPr>
              <a:t>https://pl.wikipedia.org/wiki/Uznanie_za_zmar%C5%82ego</a:t>
            </a:r>
            <a:endParaRPr lang="pl-PL" b="1" dirty="0"/>
          </a:p>
          <a:p>
            <a:r>
              <a:rPr lang="pl-PL" b="1" dirty="0">
                <a:hlinkClick r:id="rId5"/>
              </a:rPr>
              <a:t>https://msp.money.pl/wiadomosci/pelnomocnik-kim-jest-i-jakie-sa-rodzaje-pelnomocnictwa-6336971686000257a.html</a:t>
            </a:r>
            <a:endParaRPr lang="pl-PL" b="1" dirty="0"/>
          </a:p>
          <a:p>
            <a:r>
              <a:rPr lang="pl-PL" b="1" dirty="0">
                <a:hlinkClick r:id="rId6"/>
              </a:rPr>
              <a:t>https://www.infor.pl/prawo/umowy/pelnomocnictwo/228774,Rodzaje-pelnomocnictw.html</a:t>
            </a:r>
            <a:endParaRPr lang="pl-PL" b="1" dirty="0"/>
          </a:p>
          <a:p>
            <a:r>
              <a:rPr lang="pl-PL" b="1" dirty="0">
                <a:hlinkClick r:id="rId7"/>
              </a:rPr>
              <a:t>https://</a:t>
            </a:r>
            <a:r>
              <a:rPr lang="pl-PL" b="1" dirty="0" smtClean="0">
                <a:hlinkClick r:id="rId7"/>
              </a:rPr>
              <a:t>www.biznes.gov.pl/pl/publikacje/2625-sprzedaz-przedsiebiorstwa-lub-jego-zorganizowanej-czesci-na-rzecz-istniejacej-spolki-osobowej-lub-kapitalowej</a:t>
            </a:r>
            <a:endParaRPr lang="pl-PL" b="1" dirty="0" smtClean="0"/>
          </a:p>
          <a:p>
            <a:r>
              <a:rPr lang="pl-PL" b="1" smtClean="0">
                <a:hlinkClick r:id="rId8"/>
              </a:rPr>
              <a:t>http</a:t>
            </a:r>
            <a:r>
              <a:rPr lang="pl-PL" b="1" smtClean="0">
                <a:hlinkClick r:id="rId8"/>
              </a:rPr>
              <a:t>://</a:t>
            </a:r>
            <a:r>
              <a:rPr lang="pl-PL" b="1" smtClean="0">
                <a:hlinkClick r:id="rId8"/>
              </a:rPr>
              <a:t>www.rejent.com.pl/app/appStowarzyszenieS/publikacje/1996/7/290.pdf</a:t>
            </a:r>
            <a:endParaRPr lang="pl-PL" b="1" dirty="0" smtClean="0"/>
          </a:p>
          <a:p>
            <a:r>
              <a:rPr lang="pl-PL" b="1" dirty="0" smtClean="0">
                <a:hlinkClick r:id="rId9"/>
              </a:rPr>
              <a:t>https</a:t>
            </a:r>
            <a:r>
              <a:rPr lang="pl-PL" b="1" dirty="0" smtClean="0">
                <a:hlinkClick r:id="rId9"/>
              </a:rPr>
              <a:t>://poradnikpracownika.pl/-</a:t>
            </a:r>
            <a:r>
              <a:rPr lang="pl-PL" b="1" dirty="0" smtClean="0">
                <a:hlinkClick r:id="rId9"/>
              </a:rPr>
              <a:t>uznanie-za-zmarlego-sadowe-potwierdzenie-ze-ktos-nie-zyje</a:t>
            </a:r>
            <a:endParaRPr lang="pl-PL" b="1" dirty="0" smtClean="0"/>
          </a:p>
          <a:p>
            <a:r>
              <a:rPr lang="pl-PL" b="1" dirty="0" smtClean="0">
                <a:hlinkClick r:id="rId10"/>
              </a:rPr>
              <a:t>https://</a:t>
            </a:r>
            <a:r>
              <a:rPr lang="pl-PL" b="1" dirty="0" smtClean="0">
                <a:hlinkClick r:id="rId10"/>
              </a:rPr>
              <a:t>www.aplikuj.pl/porady-dla-pracownikow/2363/czym-jest-pelnomocnictwo-i-jakie-sa-jego-rodzaje-upowaznienie-a-pelnomocnictwo-roznice</a:t>
            </a:r>
            <a:endParaRPr lang="pl-PL" b="1" dirty="0" smtClean="0"/>
          </a:p>
          <a:p>
            <a:endParaRPr lang="pl-PL" b="1" dirty="0"/>
          </a:p>
        </p:txBody>
      </p:sp>
      <p:pic>
        <p:nvPicPr>
          <p:cNvPr id="4" name="Picture 4" descr="Prawo Pracy Warszawa - buczynskagrazyna.p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332656"/>
            <a:ext cx="2475496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36104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988164"/>
          <a:ext cx="9144000" cy="583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583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 </a:t>
                      </a:r>
                      <a:r>
                        <a:rPr lang="pl-PL" sz="1600" baseline="0" dirty="0"/>
                        <a:t>przypadku nr 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</a:t>
                      </a: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Zaangażowanie w pracę grupy,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/>
                        <a:t>trafność uwag i wniosków.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48680"/>
            <a:ext cx="1979712" cy="1702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03648" y="234888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72" y="260648"/>
            <a:ext cx="2307558" cy="15395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analizy prawnej przepisów.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2533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 result for kreslena 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620688"/>
            <a:ext cx="1296144" cy="1553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</a:t>
            </a:r>
            <a:r>
              <a:rPr lang="pl-PL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 wdrażania umiejętności samodzielnego poszukiwania.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35FF84-66ED-45D4-874C-BD165E1B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5356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każdego dnia spotykacie na swojej drodze różnych ludzi, przytrafia się Wam wiele ciekawych, miłych lub mniej miłych przygód.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A ze wszystkimi sytuacjami trzeba sobie poradzić, najlepiej w zgodzie z prawem.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Warto więc dowiedzieć się jak rozwiązywać niektóre codzienne problemy i nietypowe sytuacje…</a:t>
            </a:r>
            <a:endParaRPr lang="pl-PL" dirty="0"/>
          </a:p>
        </p:txBody>
      </p:sp>
      <p:pic>
        <p:nvPicPr>
          <p:cNvPr id="27650" name="Picture 2" descr="Prawo Pracy - SSW Pragmatic Solu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spojrzeć „inaczej”, bo z prawnego punktu widzenia na niektóre losowe sytuacje, jakie mogą się przydarzyć każdemu z Was. </a:t>
            </a:r>
          </a:p>
          <a:p>
            <a:pPr algn="just">
              <a:buNone/>
            </a:pPr>
            <a:r>
              <a:rPr lang="pl-PL" dirty="0"/>
              <a:t>Zapoznajcie się z sytuacją życiową pana Zenona Kowalskiego i jego zdarzeniami.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4338" name="Picture 2" descr="Start Illustrations and Clipart. 151,794 Start royalty free ..."/>
          <p:cNvPicPr>
            <a:picLocks noChangeAspect="1" noChangeArrowheads="1"/>
          </p:cNvPicPr>
          <p:nvPr/>
        </p:nvPicPr>
        <p:blipFill>
          <a:blip r:embed="rId2" cstate="print"/>
          <a:srcRect b="10832"/>
          <a:stretch>
            <a:fillRect/>
          </a:stretch>
        </p:blipFill>
        <p:spPr bwMode="auto">
          <a:xfrm>
            <a:off x="6660232" y="4941168"/>
            <a:ext cx="228600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będzie analiza zdarzeń pana Zenona Kowalskiego w zgodności z przepisami prawnymi oraz przygotowanie rozwiązań prawnych na każde postawione w tekście pytanie. </a:t>
            </a:r>
          </a:p>
          <a:p>
            <a:pPr algn="just"/>
            <a:r>
              <a:rPr lang="pl-PL" dirty="0"/>
              <a:t>Przepisy prawne odszukajcie we wskazanych przeze mnie źródłach internetowych.</a:t>
            </a:r>
          </a:p>
          <a:p>
            <a:pPr algn="just"/>
            <a:r>
              <a:rPr lang="pl-PL" dirty="0"/>
              <a:t>Zadanie wykonajcie w trzyosobowych grupach.</a:t>
            </a:r>
          </a:p>
          <a:p>
            <a:pPr algn="just"/>
            <a:r>
              <a:rPr lang="pl-PL" dirty="0"/>
              <a:t>Pracę w grupach zorganizujcie według własnego pomysłu.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  <p:pic>
        <p:nvPicPr>
          <p:cNvPr id="25602" name="Picture 2" descr="Il Rebirthing - Sei sicuro di saper respirare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20688"/>
            <a:ext cx="2283718" cy="15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   Pan Zenon Kowalski mieszkał z żoną od wielu lat w Tarnowie, gdzie prowadzili bardzo dobrze funkcjonującą firmę produkcyjno - usługową. Jednak sytuacja się zmieniła, kiedy żona pana Zenona – Małgorzata wyjechała w podróż służbową i niestety do tej pory nie powróciła. </a:t>
            </a:r>
          </a:p>
          <a:p>
            <a:pPr algn="just">
              <a:buNone/>
            </a:pPr>
            <a:r>
              <a:rPr lang="pl-PL" dirty="0"/>
              <a:t>   Wiadomo jedynie tyle, że wyleciała samolotem z Polski 15 czerwca 2020 roku, a następnego dnia podano komunikat o katastrofie powietrznej tego właśnie samolotu, do którego wsiadła pani Małgorzata.  Ciała dotychczas nie odnaleziono…</a:t>
            </a:r>
          </a:p>
          <a:p>
            <a:pPr>
              <a:buNone/>
            </a:pP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Kiedy można uznać panią Małgorzatę Kowalską za zmarłą?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hort Sale Myth #7….. - Dave He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4664"/>
            <a:ext cx="2016223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…Pan Zenon nie chciał już prowadzić sam przedsiębiorstwa. Ogłosił go więc na sprzedaż. Szybko pojawił się chętny do jego nabycia, gdyż firma była lokalnie, a nawet regionalnie bardzo popularna.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Jaką formę czynności prawnej powinna przyjąć transakcja kupna – sprzedaży przedsiębiorstwa?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Pełnomocnik do rachunku bankowego - prawa i obowiązki - BEZPIECZN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20688"/>
            <a:ext cx="2016224" cy="1669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Po zbyciu przedsiębiorstwa pan Zenon postanowił wyjechać z kraju na jakiś czas i odpocząć po przykrym zdarzeniu życiowym….</a:t>
            </a:r>
          </a:p>
          <a:p>
            <a:pPr algn="just">
              <a:buNone/>
            </a:pPr>
            <a:r>
              <a:rPr lang="pl-PL" dirty="0"/>
              <a:t> Załatwił więc wszystkie zaległe sprawy urzędowe i poprosił swojego najlepszego przyjaciela o opiekę i zarząd ogólny nad domem podczas jego nieobecności (pilnowanie domu, sprzątanie, przyjmowanie korespondencji, dbanie o ogród itp.).</a:t>
            </a:r>
          </a:p>
          <a:p>
            <a:pPr>
              <a:buNone/>
            </a:pPr>
            <a:r>
              <a:rPr lang="pl-PL" dirty="0">
                <a:solidFill>
                  <a:srgbClr val="FF0000"/>
                </a:solidFill>
              </a:rPr>
              <a:t>Jaki rodzaj pełnomocnictwa udzielił pan Zenon swojemu przyjacielowi i w jakiej formie powinno być przekazane?   </a:t>
            </a:r>
          </a:p>
        </p:txBody>
      </p:sp>
      <p:pic>
        <p:nvPicPr>
          <p:cNvPr id="23554" name="Picture 2" descr="Pełnomocnictwo do reprezentowania firmy — ustanowienie ..."/>
          <p:cNvPicPr>
            <a:picLocks noChangeAspect="1" noChangeArrowheads="1"/>
          </p:cNvPicPr>
          <p:nvPr/>
        </p:nvPicPr>
        <p:blipFill>
          <a:blip r:embed="rId3" cstate="print"/>
          <a:srcRect l="11771" r="17604"/>
          <a:stretch>
            <a:fillRect/>
          </a:stretch>
        </p:blipFill>
        <p:spPr bwMode="auto">
          <a:xfrm>
            <a:off x="7164288" y="548680"/>
            <a:ext cx="1728192" cy="172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UDZIELENIE PEŁNOMOCNICTWA - najnowsze wiadomości gospodarcze i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548680"/>
            <a:ext cx="2520280" cy="16801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Pozostała mu już tylko sprawa rozliczenia z sąsiadem, z którym od lat prowadził wymianę: sąsiad dostarczał codziennie do firmy świeże bułeczki i napoje dla pracowników, a pan Zenon zapewniał comiesięczną dostawę dekorowanych czekoladek do cukierni sąsiada. Na koniec miesiąca wartości dostaw musiały się zbilansować (wyrównać). W przeciwnym razie ten kto otrzymał bardziej wartościową dostawę, różnicę kwotową zwracał. I tak też musiał uczynić pan Zenon za ostatni miesiąc. Po wykonaniu rozliczenia okazało się, że otrzymał drożdżówki i napoje za łączną kwotę 1300 zł, natomiast dostarczył dekorowane czekoladki sąsiadowi za 1250 zł. Zwrócił więc pozostałe 50 zł.</a:t>
            </a:r>
          </a:p>
          <a:p>
            <a:pPr>
              <a:buNone/>
            </a:pPr>
            <a:r>
              <a:rPr lang="pl-PL" dirty="0">
                <a:solidFill>
                  <a:srgbClr val="FF0000"/>
                </a:solidFill>
              </a:rPr>
              <a:t>Jaki rodzaj wygaśnięcia zobowiązań stosował pan Zenon wraz ze swoim sąsiadem?   </a:t>
            </a:r>
          </a:p>
        </p:txBody>
      </p:sp>
      <p:pic>
        <p:nvPicPr>
          <p:cNvPr id="22530" name="Picture 2" descr="Barter system Icon of Colored Outline style - Available in SV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76672"/>
            <a:ext cx="1889720" cy="1889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 descr="Home – Biuro rachunkowe i usługi ksiegowe BILANS Warsza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60648"/>
            <a:ext cx="2736304" cy="2527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Odpowiedzi na pytania przygotujcie w następujący sposób: </a:t>
            </a:r>
          </a:p>
          <a:p>
            <a:pPr>
              <a:buFontTx/>
              <a:buChar char="-"/>
            </a:pPr>
            <a:r>
              <a:rPr lang="pl-PL" dirty="0"/>
              <a:t>Zawartość merytoryczna (odpowiedź)</a:t>
            </a:r>
          </a:p>
          <a:p>
            <a:pPr>
              <a:buFontTx/>
              <a:buChar char="-"/>
            </a:pPr>
            <a:r>
              <a:rPr lang="pl-PL" dirty="0"/>
              <a:t>Dokładna podstawa prawna (art., ustawa)</a:t>
            </a:r>
          </a:p>
          <a:p>
            <a:pPr>
              <a:buFontTx/>
              <a:buChar char="-"/>
            </a:pPr>
            <a:r>
              <a:rPr lang="pl-PL" dirty="0"/>
              <a:t>Wasze uzasadnienie wyboru (związek/podobieństwo sytuacji pana Zenona z zapisem ustawy)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8434" name="Picture 2" descr="Teamwork clipart team activity, Picture #3190192 teamwork clipart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6672"/>
            <a:ext cx="2628800" cy="1702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</TotalTime>
  <Words>1009</Words>
  <Application>Microsoft Office PowerPoint</Application>
  <PresentationFormat>Pokaz na ekranie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Faseta</vt:lpstr>
      <vt:lpstr>ANALIZA PRAWNA PRZYPADKU  </vt:lpstr>
      <vt:lpstr>WPROWADZENIE</vt:lpstr>
      <vt:lpstr>WPROWADZENIE</vt:lpstr>
      <vt:lpstr>ZADANIE </vt:lpstr>
      <vt:lpstr>ZADANIE</vt:lpstr>
      <vt:lpstr>ZADANIE</vt:lpstr>
      <vt:lpstr>ZADANIE</vt:lpstr>
      <vt:lpstr>ZADANIE</vt:lpstr>
      <vt:lpstr>PROCES</vt:lpstr>
      <vt:lpstr>PROCES</vt:lpstr>
      <vt:lpstr>ŹRÓDŁA </vt:lpstr>
      <vt:lpstr>Ewaluacja</vt:lpstr>
      <vt:lpstr>Ewaluacja</vt:lpstr>
      <vt:lpstr>KONKLUZJE I WNIOSKI</vt:lpstr>
      <vt:lpstr>Slajd 15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PRAWNA PRZYPADKU  </dc:title>
  <dc:creator>HP</dc:creator>
  <cp:lastModifiedBy>Konrad1</cp:lastModifiedBy>
  <cp:revision>16</cp:revision>
  <dcterms:created xsi:type="dcterms:W3CDTF">2020-07-27T14:36:24Z</dcterms:created>
  <dcterms:modified xsi:type="dcterms:W3CDTF">2021-08-27T06:27:26Z</dcterms:modified>
</cp:coreProperties>
</file>